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75" r:id="rId5"/>
    <p:sldId id="259" r:id="rId6"/>
    <p:sldId id="260" r:id="rId7"/>
    <p:sldId id="261" r:id="rId8"/>
    <p:sldId id="263" r:id="rId9"/>
    <p:sldId id="264" r:id="rId10"/>
    <p:sldId id="277" r:id="rId11"/>
    <p:sldId id="278" r:id="rId12"/>
    <p:sldId id="281" r:id="rId13"/>
    <p:sldId id="280" r:id="rId14"/>
    <p:sldId id="282" r:id="rId15"/>
    <p:sldId id="279" r:id="rId16"/>
    <p:sldId id="283" r:id="rId17"/>
    <p:sldId id="287" r:id="rId18"/>
    <p:sldId id="290" r:id="rId19"/>
    <p:sldId id="288" r:id="rId20"/>
    <p:sldId id="291" r:id="rId21"/>
    <p:sldId id="286" r:id="rId22"/>
    <p:sldId id="268" r:id="rId23"/>
    <p:sldId id="271" r:id="rId24"/>
    <p:sldId id="272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jQiJkczaBgGHD5S3XdFSL8EnXs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654D0A-0434-41A5-9B2C-C16EC58ED18F}">
  <a:tblStyle styleId="{0D654D0A-0434-41A5-9B2C-C16EC58ED1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59b3dab8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59b3dab8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259b3dab86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09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59b3dab8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59b3dab8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259b3dab86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2263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59b3dab8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59b3dab8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259b3dab86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188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59b3dab8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59b3dab8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259b3dab86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4908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59b3dab8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59b3dab8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259b3dab86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8605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59b3dab8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59b3dab8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259b3dab86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1759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59b3dab8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59b3dab8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259b3dab86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7834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59b3dab8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59b3dab8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259b3dab86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2086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59b3dab8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59b3dab8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259b3dab86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0798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59b3dab8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59b3dab8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259b3dab86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4028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59b3dab8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59b3dab8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259b3dab86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7918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5267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59b3dab8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59b3dab8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259b3dab86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59b3dab8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59b3dab8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1259b3dab86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5725d4beb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5725d4beb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25725d4beb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59b3dab8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59b3dab8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259b3dab86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142308" cy="60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142308" cy="60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jpe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2.jpe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1.jpg"/><Relationship Id="rId5" Type="http://schemas.openxmlformats.org/officeDocument/2006/relationships/image" Target="../media/image6.JPG"/><Relationship Id="rId10" Type="http://schemas.openxmlformats.org/officeDocument/2006/relationships/image" Target="../media/image16.JPG"/><Relationship Id="rId4" Type="http://schemas.openxmlformats.org/officeDocument/2006/relationships/image" Target="../media/image5.JPG"/><Relationship Id="rId9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3" Type="http://schemas.openxmlformats.org/officeDocument/2006/relationships/image" Target="../media/image2.jpe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174680942100197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1222343" y="962108"/>
            <a:ext cx="9144000" cy="1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architecture for classifying diabetic retinopathy based on segmented fundus image features </a:t>
            </a:r>
            <a:endParaRPr lang="en-US" sz="3600" dirty="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5901179" y="3800625"/>
            <a:ext cx="5695246" cy="23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lang="en-US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  <a:endParaRPr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endParaRPr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lang="en-US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1). Srikanth K - 124015163</a:t>
            </a:r>
            <a:endParaRPr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lang="en-US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2). Harish P - 124003420</a:t>
            </a:r>
            <a:endParaRPr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lang="en-US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3). Chiranjeevi - 124158015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771378" y="4345282"/>
            <a:ext cx="4067907" cy="142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Guided by</a:t>
            </a:r>
            <a:endParaRPr lang="en-US" sz="24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None/>
            </a:pPr>
            <a:endParaRPr lang="en-US" sz="24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None/>
            </a:pPr>
            <a:r>
              <a:rPr lang="en-US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Ms. Gowri </a:t>
            </a:r>
            <a:r>
              <a:rPr lang="en-US" sz="24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</a:t>
            </a:r>
            <a:endParaRPr sz="24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None/>
            </a:pPr>
            <a:r>
              <a:rPr lang="en-US" sz="24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Asst. Professor - II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F9D3268-E7B7-8923-6246-7086A295F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48"/>
            <a:ext cx="3303518" cy="78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59b3dab86_0_7"/>
          <p:cNvSpPr txBox="1">
            <a:spLocks noGrp="1"/>
          </p:cNvSpPr>
          <p:nvPr>
            <p:ph type="title"/>
          </p:nvPr>
        </p:nvSpPr>
        <p:spPr>
          <a:xfrm>
            <a:off x="3780148" y="118658"/>
            <a:ext cx="4198855" cy="56088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Carried Out</a:t>
            </a:r>
            <a:endParaRPr sz="4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g1259b3dab86_0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8AB4EC6-D326-A1B1-DC69-E45BAA845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48"/>
            <a:ext cx="3303518" cy="78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oogle Shape;221;p29">
            <a:extLst>
              <a:ext uri="{FF2B5EF4-FFF2-40B4-BE49-F238E27FC236}">
                <a16:creationId xmlns:a16="http://schemas.microsoft.com/office/drawing/2014/main" id="{D2E70607-B8B4-D511-921D-A67CFE5BF3FB}"/>
              </a:ext>
            </a:extLst>
          </p:cNvPr>
          <p:cNvSpPr txBox="1">
            <a:spLocks/>
          </p:cNvSpPr>
          <p:nvPr/>
        </p:nvSpPr>
        <p:spPr>
          <a:xfrm>
            <a:off x="838200" y="1601036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14400" indent="-368300" algn="just">
              <a:buSzPts val="2200"/>
              <a:buFont typeface="Times New Roman"/>
              <a:buChar char="●"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DIARETDB1  dataset  is  downloaded  which  contains  fundus  images.</a:t>
            </a:r>
          </a:p>
          <a:p>
            <a:pPr marL="914400" indent="-368300" algn="just">
              <a:buSzPts val="2200"/>
              <a:buFont typeface="Times New Roman"/>
              <a:buChar char="●"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Augmentation</a:t>
            </a:r>
          </a:p>
          <a:p>
            <a:pPr marL="914400" indent="-368300" algn="just">
              <a:spcBef>
                <a:spcPts val="0"/>
              </a:spcBef>
              <a:buSzPts val="2200"/>
              <a:buFont typeface="Times New Roman"/>
              <a:buChar char="●"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Pre-processing</a:t>
            </a: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  of  the  fundus  images  are  done.</a:t>
            </a:r>
          </a:p>
          <a:p>
            <a:pPr marL="914400" indent="-368300" algn="just">
              <a:spcBef>
                <a:spcPts val="0"/>
              </a:spcBef>
              <a:buSzPts val="2200"/>
              <a:buFont typeface="Times New Roman"/>
              <a:buChar char="●"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The  pre-processed  images  are  subjected  to  </a:t>
            </a: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segmentation</a:t>
            </a: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914400" indent="-368300" algn="just">
              <a:spcBef>
                <a:spcPts val="0"/>
              </a:spcBef>
              <a:buSzPts val="2200"/>
              <a:buFont typeface="Times New Roman"/>
              <a:buChar char="●"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Segmented images are </a:t>
            </a: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classified</a:t>
            </a: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 using </a:t>
            </a: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CNN algorithm</a:t>
            </a:r>
          </a:p>
          <a:p>
            <a:pPr marL="914400" indent="-368300" algn="just">
              <a:spcBef>
                <a:spcPts val="0"/>
              </a:spcBef>
              <a:buSzPts val="2200"/>
              <a:buFont typeface="Times New Roman"/>
              <a:buChar char="●"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Validation </a:t>
            </a: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is done on external images.</a:t>
            </a:r>
          </a:p>
        </p:txBody>
      </p:sp>
    </p:spTree>
    <p:extLst>
      <p:ext uri="{BB962C8B-B14F-4D97-AF65-F5344CB8AC3E}">
        <p14:creationId xmlns:p14="http://schemas.microsoft.com/office/powerpoint/2010/main" val="2512445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59b3dab86_0_7"/>
          <p:cNvSpPr txBox="1">
            <a:spLocks noGrp="1"/>
          </p:cNvSpPr>
          <p:nvPr>
            <p:ph type="title"/>
          </p:nvPr>
        </p:nvSpPr>
        <p:spPr>
          <a:xfrm>
            <a:off x="3780148" y="118658"/>
            <a:ext cx="4198855" cy="56088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Carried Out</a:t>
            </a:r>
            <a:endParaRPr sz="4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g1259b3dab86_0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8AB4EC6-D326-A1B1-DC69-E45BAA845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48"/>
            <a:ext cx="3303518" cy="78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Google Shape;149;g1259b3dab86_0_7">
            <a:extLst>
              <a:ext uri="{FF2B5EF4-FFF2-40B4-BE49-F238E27FC236}">
                <a16:creationId xmlns:a16="http://schemas.microsoft.com/office/drawing/2014/main" id="{6837EA33-35AA-C14C-08C0-F354811870DB}"/>
              </a:ext>
            </a:extLst>
          </p:cNvPr>
          <p:cNvSpPr txBox="1">
            <a:spLocks/>
          </p:cNvSpPr>
          <p:nvPr/>
        </p:nvSpPr>
        <p:spPr>
          <a:xfrm>
            <a:off x="611832" y="1105248"/>
            <a:ext cx="4198855" cy="56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Augmentation</a:t>
            </a:r>
          </a:p>
        </p:txBody>
      </p:sp>
      <p:sp>
        <p:nvSpPr>
          <p:cNvPr id="3" name="Google Shape;221;p29">
            <a:extLst>
              <a:ext uri="{FF2B5EF4-FFF2-40B4-BE49-F238E27FC236}">
                <a16:creationId xmlns:a16="http://schemas.microsoft.com/office/drawing/2014/main" id="{858C8EAA-2E98-22EF-73C1-3F5B4972F86D}"/>
              </a:ext>
            </a:extLst>
          </p:cNvPr>
          <p:cNvSpPr txBox="1">
            <a:spLocks/>
          </p:cNvSpPr>
          <p:nvPr/>
        </p:nvSpPr>
        <p:spPr>
          <a:xfrm>
            <a:off x="725079" y="1666129"/>
            <a:ext cx="10515600" cy="466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14400" indent="-368300" algn="just">
              <a:buSzPts val="2200"/>
              <a:buFont typeface="Times New Roman"/>
              <a:buChar char="●"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As the Dataset contains less images, augmentation is carried out to increase dataset.</a:t>
            </a:r>
          </a:p>
          <a:p>
            <a:pPr marL="914400" indent="-368300" algn="just">
              <a:buSzPts val="2200"/>
              <a:buFont typeface="Times New Roman"/>
              <a:buChar char="●"/>
            </a:pPr>
            <a:r>
              <a:rPr lang="en-IN" sz="3200" dirty="0">
                <a:latin typeface="Times New Roman"/>
                <a:cs typeface="Times New Roman"/>
              </a:rPr>
              <a:t>Before Augmentation 348 images</a:t>
            </a:r>
          </a:p>
          <a:p>
            <a:pPr marL="1371600" lvl="1" indent="-368300" algn="just">
              <a:buSzPts val="2200"/>
              <a:buFont typeface="Times New Roman"/>
              <a:buChar char="●"/>
            </a:pPr>
            <a:r>
              <a:rPr lang="en-IN" sz="2800" dirty="0">
                <a:latin typeface="Times New Roman"/>
                <a:cs typeface="Times New Roman"/>
              </a:rPr>
              <a:t>Normal Images -&gt; 93</a:t>
            </a:r>
          </a:p>
          <a:p>
            <a:pPr marL="1371600" lvl="1" indent="-368300" algn="just">
              <a:buSzPts val="2200"/>
              <a:buFont typeface="Times New Roman"/>
              <a:buChar char="●"/>
            </a:pPr>
            <a:r>
              <a:rPr lang="en-IN" sz="2800" dirty="0">
                <a:latin typeface="Times New Roman"/>
                <a:cs typeface="Times New Roman"/>
              </a:rPr>
              <a:t>Abnormal Images-&gt;255</a:t>
            </a:r>
            <a:endParaRPr lang="en-US" sz="3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indent="-368300" algn="just">
              <a:buSzPts val="2200"/>
              <a:buFont typeface="Times New Roman"/>
              <a:buChar char="●"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Every image is rotated in </a:t>
            </a:r>
            <a:r>
              <a:rPr lang="en-IN" sz="3200" dirty="0">
                <a:latin typeface="Times New Roman"/>
                <a:cs typeface="Times New Roman"/>
              </a:rPr>
              <a:t>45,90,135,180,225,270,315 degrees with specific properties to form new images.</a:t>
            </a:r>
            <a:endParaRPr lang="en-IN" sz="2800" dirty="0">
              <a:latin typeface="Times New Roman"/>
              <a:cs typeface="Times New Roman"/>
            </a:endParaRPr>
          </a:p>
          <a:p>
            <a:pPr marL="914400" indent="-368300" algn="just">
              <a:buSzPts val="2200"/>
              <a:buFont typeface="Times New Roman"/>
              <a:buChar char="●"/>
            </a:pPr>
            <a:r>
              <a:rPr lang="en-IN" sz="3200" dirty="0">
                <a:latin typeface="Times New Roman"/>
                <a:cs typeface="Times New Roman"/>
              </a:rPr>
              <a:t>After augmentation we increased images to 2272</a:t>
            </a:r>
          </a:p>
          <a:p>
            <a:pPr marL="1371600" lvl="1" indent="-368300" algn="just">
              <a:buSzPts val="2200"/>
              <a:buFont typeface="Times New Roman"/>
              <a:buChar char="●"/>
            </a:pPr>
            <a:r>
              <a:rPr lang="en-IN" sz="2800" dirty="0">
                <a:latin typeface="Times New Roman"/>
                <a:cs typeface="Times New Roman"/>
              </a:rPr>
              <a:t>Normal images -&gt; 615</a:t>
            </a:r>
          </a:p>
          <a:p>
            <a:pPr marL="1371600" lvl="1" indent="-368300" algn="just">
              <a:buSzPts val="2200"/>
              <a:buFont typeface="Times New Roman"/>
              <a:buChar char="●"/>
            </a:pPr>
            <a:r>
              <a:rPr lang="en-IN" sz="2800" dirty="0">
                <a:latin typeface="Times New Roman"/>
                <a:cs typeface="Times New Roman"/>
              </a:rPr>
              <a:t>Abnormal images -&gt; 1657</a:t>
            </a:r>
          </a:p>
          <a:p>
            <a:pPr marL="914400" indent="-368300" algn="just">
              <a:buSzPts val="2200"/>
              <a:buFont typeface="Times New Roman"/>
              <a:buChar char="●"/>
            </a:pPr>
            <a:endParaRPr lang="en-IN" sz="3200" dirty="0">
              <a:latin typeface="Times New Roman"/>
              <a:cs typeface="Times New Roman"/>
            </a:endParaRPr>
          </a:p>
          <a:p>
            <a:pPr marL="914400" indent="-368300" algn="just">
              <a:buSzPts val="2200"/>
              <a:buFont typeface="Times New Roman"/>
              <a:buChar char="●"/>
            </a:pPr>
            <a:endParaRPr lang="en-US"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9963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59b3dab86_0_7"/>
          <p:cNvSpPr txBox="1">
            <a:spLocks noGrp="1"/>
          </p:cNvSpPr>
          <p:nvPr>
            <p:ph type="title"/>
          </p:nvPr>
        </p:nvSpPr>
        <p:spPr>
          <a:xfrm>
            <a:off x="3780148" y="118658"/>
            <a:ext cx="6513922" cy="56088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Augmentation Sample Output</a:t>
            </a:r>
            <a:endParaRPr sz="4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g1259b3dab86_0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8AB4EC6-D326-A1B1-DC69-E45BAA845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48"/>
            <a:ext cx="3303518" cy="78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Google Shape;149;g1259b3dab86_0_7">
            <a:extLst>
              <a:ext uri="{FF2B5EF4-FFF2-40B4-BE49-F238E27FC236}">
                <a16:creationId xmlns:a16="http://schemas.microsoft.com/office/drawing/2014/main" id="{6837EA33-35AA-C14C-08C0-F354811870DB}"/>
              </a:ext>
            </a:extLst>
          </p:cNvPr>
          <p:cNvSpPr txBox="1">
            <a:spLocks/>
          </p:cNvSpPr>
          <p:nvPr/>
        </p:nvSpPr>
        <p:spPr>
          <a:xfrm>
            <a:off x="6511172" y="944251"/>
            <a:ext cx="4198855" cy="56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Augmentation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E2C227-A323-2C48-B99C-0570DA6F8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00" y="3919193"/>
            <a:ext cx="2196313" cy="209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E2717B-C3A8-73A6-AE59-8AD29E8EE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99" y="1697543"/>
            <a:ext cx="2196314" cy="2090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63C765-2A26-029C-8BCF-386A5BCB3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603" y="1697543"/>
            <a:ext cx="2196314" cy="20904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D1A5781-4EF4-8966-0BBA-A87CEA4E9E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350" y="3919193"/>
            <a:ext cx="2196313" cy="2090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31AD57-BCFD-E025-BA55-B3E64BAB17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8491" y="1664240"/>
            <a:ext cx="2363405" cy="23232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EF6BFBD-057B-0765-5DFF-8A019E1A07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6881" y="1644963"/>
            <a:ext cx="2556919" cy="20762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13EAEF4-1DEB-7CAF-9791-8752B0E77B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0424" y="3787944"/>
            <a:ext cx="2513376" cy="239369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D8043B-A40D-4609-D783-17E6776894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3505" y="4059375"/>
            <a:ext cx="2513376" cy="2122260"/>
          </a:xfrm>
          <a:prstGeom prst="rect">
            <a:avLst/>
          </a:prstGeom>
        </p:spPr>
      </p:pic>
      <p:sp>
        <p:nvSpPr>
          <p:cNvPr id="35" name="Google Shape;149;g1259b3dab86_0_7">
            <a:extLst>
              <a:ext uri="{FF2B5EF4-FFF2-40B4-BE49-F238E27FC236}">
                <a16:creationId xmlns:a16="http://schemas.microsoft.com/office/drawing/2014/main" id="{B23D3044-94AE-D6E1-6116-65BECF93F58C}"/>
              </a:ext>
            </a:extLst>
          </p:cNvPr>
          <p:cNvSpPr txBox="1">
            <a:spLocks/>
          </p:cNvSpPr>
          <p:nvPr/>
        </p:nvSpPr>
        <p:spPr>
          <a:xfrm>
            <a:off x="651111" y="944251"/>
            <a:ext cx="4198855" cy="56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Images</a:t>
            </a:r>
          </a:p>
        </p:txBody>
      </p:sp>
    </p:spTree>
    <p:extLst>
      <p:ext uri="{BB962C8B-B14F-4D97-AF65-F5344CB8AC3E}">
        <p14:creationId xmlns:p14="http://schemas.microsoft.com/office/powerpoint/2010/main" val="2001962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59b3dab86_0_7"/>
          <p:cNvSpPr txBox="1">
            <a:spLocks noGrp="1"/>
          </p:cNvSpPr>
          <p:nvPr>
            <p:ph type="title"/>
          </p:nvPr>
        </p:nvSpPr>
        <p:spPr>
          <a:xfrm>
            <a:off x="3780148" y="118658"/>
            <a:ext cx="4198855" cy="56088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Carried Out</a:t>
            </a:r>
            <a:endParaRPr sz="4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g1259b3dab86_0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8AB4EC6-D326-A1B1-DC69-E45BAA845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48"/>
            <a:ext cx="3303518" cy="78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Google Shape;149;g1259b3dab86_0_7">
            <a:extLst>
              <a:ext uri="{FF2B5EF4-FFF2-40B4-BE49-F238E27FC236}">
                <a16:creationId xmlns:a16="http://schemas.microsoft.com/office/drawing/2014/main" id="{6837EA33-35AA-C14C-08C0-F354811870DB}"/>
              </a:ext>
            </a:extLst>
          </p:cNvPr>
          <p:cNvSpPr txBox="1">
            <a:spLocks/>
          </p:cNvSpPr>
          <p:nvPr/>
        </p:nvSpPr>
        <p:spPr>
          <a:xfrm>
            <a:off x="611832" y="1105248"/>
            <a:ext cx="4198855" cy="56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Preprocessing</a:t>
            </a:r>
          </a:p>
        </p:txBody>
      </p:sp>
      <p:sp>
        <p:nvSpPr>
          <p:cNvPr id="3" name="Google Shape;221;p29">
            <a:extLst>
              <a:ext uri="{FF2B5EF4-FFF2-40B4-BE49-F238E27FC236}">
                <a16:creationId xmlns:a16="http://schemas.microsoft.com/office/drawing/2014/main" id="{858C8EAA-2E98-22EF-73C1-3F5B4972F86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37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14400" indent="-368300" algn="just">
              <a:buSzPts val="2200"/>
              <a:buFont typeface="Times New Roman"/>
              <a:buChar char="●"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Input Color Image  </a:t>
            </a:r>
          </a:p>
          <a:p>
            <a:pPr marL="914400" indent="-368300" algn="just">
              <a:buSzPts val="2200"/>
              <a:buFont typeface="Times New Roman"/>
              <a:buChar char="●"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Resizing the image using </a:t>
            </a:r>
            <a:r>
              <a:rPr lang="en-US" sz="3200" dirty="0" err="1">
                <a:latin typeface="Times New Roman"/>
                <a:ea typeface="Times New Roman"/>
                <a:cs typeface="Times New Roman"/>
                <a:sym typeface="Times New Roman"/>
              </a:rPr>
              <a:t>imresize</a:t>
            </a: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(image,[x y])</a:t>
            </a:r>
          </a:p>
          <a:p>
            <a:pPr marL="914400" indent="-368300" algn="just">
              <a:buSzPts val="2200"/>
              <a:buFont typeface="Times New Roman"/>
              <a:buChar char="●"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Converting into Grayscale image using rgb2gray(image)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5B4037-45CD-BB1C-4323-64A2AA6B6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739" y="4057105"/>
            <a:ext cx="9923061" cy="229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91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59b3dab86_0_7"/>
          <p:cNvSpPr txBox="1">
            <a:spLocks noGrp="1"/>
          </p:cNvSpPr>
          <p:nvPr>
            <p:ph type="title"/>
          </p:nvPr>
        </p:nvSpPr>
        <p:spPr>
          <a:xfrm>
            <a:off x="3780148" y="118658"/>
            <a:ext cx="6513922" cy="56088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Preprocessing Sample Output</a:t>
            </a:r>
            <a:endParaRPr sz="4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g1259b3dab86_0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8AB4EC6-D326-A1B1-DC69-E45BAA845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48"/>
            <a:ext cx="3303518" cy="78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Google Shape;149;g1259b3dab86_0_7">
            <a:extLst>
              <a:ext uri="{FF2B5EF4-FFF2-40B4-BE49-F238E27FC236}">
                <a16:creationId xmlns:a16="http://schemas.microsoft.com/office/drawing/2014/main" id="{6837EA33-35AA-C14C-08C0-F354811870DB}"/>
              </a:ext>
            </a:extLst>
          </p:cNvPr>
          <p:cNvSpPr txBox="1">
            <a:spLocks/>
          </p:cNvSpPr>
          <p:nvPr/>
        </p:nvSpPr>
        <p:spPr>
          <a:xfrm>
            <a:off x="6511172" y="944251"/>
            <a:ext cx="4198855" cy="56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Preprocessing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E2717B-C3A8-73A6-AE59-8AD29E8EE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99" y="1697543"/>
            <a:ext cx="2249294" cy="2090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63C765-2A26-029C-8BCF-386A5BCB3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603" y="1697543"/>
            <a:ext cx="2196314" cy="20904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D1A5781-4EF4-8966-0BBA-A87CEA4E9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350" y="3919193"/>
            <a:ext cx="2196313" cy="2090400"/>
          </a:xfrm>
          <a:prstGeom prst="rect">
            <a:avLst/>
          </a:prstGeom>
        </p:spPr>
      </p:pic>
      <p:sp>
        <p:nvSpPr>
          <p:cNvPr id="35" name="Google Shape;149;g1259b3dab86_0_7">
            <a:extLst>
              <a:ext uri="{FF2B5EF4-FFF2-40B4-BE49-F238E27FC236}">
                <a16:creationId xmlns:a16="http://schemas.microsoft.com/office/drawing/2014/main" id="{B23D3044-94AE-D6E1-6116-65BECF93F58C}"/>
              </a:ext>
            </a:extLst>
          </p:cNvPr>
          <p:cNvSpPr txBox="1">
            <a:spLocks/>
          </p:cNvSpPr>
          <p:nvPr/>
        </p:nvSpPr>
        <p:spPr>
          <a:xfrm>
            <a:off x="651111" y="944251"/>
            <a:ext cx="4198855" cy="56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151B3-0A27-E84A-32DE-CC4485DDB2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1986" y="3977849"/>
            <a:ext cx="2333303" cy="2234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62AE45-65B0-E42A-58B0-CE44199408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3300" y="1626252"/>
            <a:ext cx="2333303" cy="2257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E42E6B-302B-FC31-AB0B-FB50FD9D1F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2646" y="3977849"/>
            <a:ext cx="2257381" cy="2257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91AD1D-8B8C-4FE5-D0E4-C68A0B3701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2646" y="1626252"/>
            <a:ext cx="2257381" cy="2257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AEBBDC-2955-EEC5-3271-F21119C326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699" y="3903263"/>
            <a:ext cx="2249294" cy="212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73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59b3dab86_0_7"/>
          <p:cNvSpPr txBox="1">
            <a:spLocks noGrp="1"/>
          </p:cNvSpPr>
          <p:nvPr>
            <p:ph type="title"/>
          </p:nvPr>
        </p:nvSpPr>
        <p:spPr>
          <a:xfrm>
            <a:off x="3780148" y="118658"/>
            <a:ext cx="4198855" cy="56088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Carried Out</a:t>
            </a:r>
            <a:endParaRPr sz="4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g1259b3dab86_0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8AB4EC6-D326-A1B1-DC69-E45BAA845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48"/>
            <a:ext cx="3303518" cy="78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Google Shape;149;g1259b3dab86_0_7">
            <a:extLst>
              <a:ext uri="{FF2B5EF4-FFF2-40B4-BE49-F238E27FC236}">
                <a16:creationId xmlns:a16="http://schemas.microsoft.com/office/drawing/2014/main" id="{6837EA33-35AA-C14C-08C0-F354811870DB}"/>
              </a:ext>
            </a:extLst>
          </p:cNvPr>
          <p:cNvSpPr txBox="1">
            <a:spLocks/>
          </p:cNvSpPr>
          <p:nvPr/>
        </p:nvSpPr>
        <p:spPr>
          <a:xfrm>
            <a:off x="611832" y="1105248"/>
            <a:ext cx="4198855" cy="56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Segmentation</a:t>
            </a:r>
          </a:p>
        </p:txBody>
      </p:sp>
      <p:sp>
        <p:nvSpPr>
          <p:cNvPr id="3" name="Google Shape;221;p29">
            <a:extLst>
              <a:ext uri="{FF2B5EF4-FFF2-40B4-BE49-F238E27FC236}">
                <a16:creationId xmlns:a16="http://schemas.microsoft.com/office/drawing/2014/main" id="{858C8EAA-2E98-22EF-73C1-3F5B4972F86D}"/>
              </a:ext>
            </a:extLst>
          </p:cNvPr>
          <p:cNvSpPr txBox="1">
            <a:spLocks/>
          </p:cNvSpPr>
          <p:nvPr/>
        </p:nvSpPr>
        <p:spPr>
          <a:xfrm>
            <a:off x="838200" y="2240296"/>
            <a:ext cx="10515600" cy="237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spcBef>
                <a:spcPts val="0"/>
              </a:spcBef>
              <a:buFont typeface="Times New Roman"/>
              <a:buChar char="●"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The pictures are segmented using edge detection,     which isolates the fine blood vessels efficiently.</a:t>
            </a:r>
          </a:p>
          <a:p>
            <a:pPr algn="just">
              <a:spcBef>
                <a:spcPts val="0"/>
              </a:spcBef>
              <a:buFont typeface="Times New Roman"/>
              <a:buChar char="●"/>
            </a:pPr>
            <a:endParaRPr lang="en-US" sz="3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spcBef>
                <a:spcPts val="0"/>
              </a:spcBef>
              <a:buFont typeface="Times New Roman"/>
              <a:buChar char="●"/>
            </a:pPr>
            <a:r>
              <a:rPr lang="en-US" sz="3200" dirty="0">
                <a:latin typeface="Times New Roman"/>
                <a:ea typeface="Times New Roman"/>
                <a:cs typeface="Times New Roman"/>
                <a:sym typeface="Times New Roman"/>
              </a:rPr>
              <a:t>Then, to enhance and reject erroneous sections, adaptive histogram equalization and morphological opening are used.</a:t>
            </a:r>
          </a:p>
        </p:txBody>
      </p:sp>
    </p:spTree>
    <p:extLst>
      <p:ext uri="{BB962C8B-B14F-4D97-AF65-F5344CB8AC3E}">
        <p14:creationId xmlns:p14="http://schemas.microsoft.com/office/powerpoint/2010/main" val="261272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59b3dab86_0_7"/>
          <p:cNvSpPr txBox="1">
            <a:spLocks noGrp="1"/>
          </p:cNvSpPr>
          <p:nvPr>
            <p:ph type="title"/>
          </p:nvPr>
        </p:nvSpPr>
        <p:spPr>
          <a:xfrm>
            <a:off x="3780148" y="118658"/>
            <a:ext cx="6513922" cy="56088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Segmentation Sample Output</a:t>
            </a:r>
            <a:endParaRPr sz="4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g1259b3dab86_0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8AB4EC6-D326-A1B1-DC69-E45BAA845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48"/>
            <a:ext cx="3303518" cy="78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Google Shape;149;g1259b3dab86_0_7">
            <a:extLst>
              <a:ext uri="{FF2B5EF4-FFF2-40B4-BE49-F238E27FC236}">
                <a16:creationId xmlns:a16="http://schemas.microsoft.com/office/drawing/2014/main" id="{6837EA33-35AA-C14C-08C0-F354811870DB}"/>
              </a:ext>
            </a:extLst>
          </p:cNvPr>
          <p:cNvSpPr txBox="1">
            <a:spLocks/>
          </p:cNvSpPr>
          <p:nvPr/>
        </p:nvSpPr>
        <p:spPr>
          <a:xfrm>
            <a:off x="6511172" y="944251"/>
            <a:ext cx="4198855" cy="56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Segmentation</a:t>
            </a:r>
          </a:p>
        </p:txBody>
      </p:sp>
      <p:sp>
        <p:nvSpPr>
          <p:cNvPr id="35" name="Google Shape;149;g1259b3dab86_0_7">
            <a:extLst>
              <a:ext uri="{FF2B5EF4-FFF2-40B4-BE49-F238E27FC236}">
                <a16:creationId xmlns:a16="http://schemas.microsoft.com/office/drawing/2014/main" id="{B23D3044-94AE-D6E1-6116-65BECF93F58C}"/>
              </a:ext>
            </a:extLst>
          </p:cNvPr>
          <p:cNvSpPr txBox="1">
            <a:spLocks/>
          </p:cNvSpPr>
          <p:nvPr/>
        </p:nvSpPr>
        <p:spPr>
          <a:xfrm>
            <a:off x="651111" y="944251"/>
            <a:ext cx="4198855" cy="56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151B3-0A27-E84A-32DE-CC4485DDB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73" y="4009129"/>
            <a:ext cx="2333303" cy="2234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62AE45-65B0-E42A-58B0-CE4419940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87" y="1657532"/>
            <a:ext cx="2333303" cy="2257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E42E6B-302B-FC31-AB0B-FB50FD9D1F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2233" y="4009129"/>
            <a:ext cx="2257381" cy="2257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91AD1D-8B8C-4FE5-D0E4-C68A0B370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2233" y="1657532"/>
            <a:ext cx="2257381" cy="2257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3E3CC0-182C-8ADA-59E3-E5F063DE4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924" y="1619952"/>
            <a:ext cx="2021271" cy="15159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9C0A46-3F7A-B9C3-50F1-23FD98E2F2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924" y="3242876"/>
            <a:ext cx="2021269" cy="1515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561BD6-1519-FEEB-C782-17CE421500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1687" y="3236986"/>
            <a:ext cx="2021269" cy="1515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E9DB4C-9CC8-150B-AA7F-BD32F1CD3A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1686" y="1633574"/>
            <a:ext cx="2021270" cy="15159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614D3C-5F6D-80D0-CBD0-370F837846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60959" y="4865800"/>
            <a:ext cx="2021270" cy="15159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326F40-31C8-DD15-66C2-4476CD9AB3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1686" y="4850201"/>
            <a:ext cx="2021269" cy="15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61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59b3dab86_0_7"/>
          <p:cNvSpPr txBox="1">
            <a:spLocks noGrp="1"/>
          </p:cNvSpPr>
          <p:nvPr>
            <p:ph type="title"/>
          </p:nvPr>
        </p:nvSpPr>
        <p:spPr>
          <a:xfrm>
            <a:off x="3780148" y="118658"/>
            <a:ext cx="6513922" cy="56088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 Output</a:t>
            </a:r>
            <a:endParaRPr sz="4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g1259b3dab86_0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8AB4EC6-D326-A1B1-DC69-E45BAA845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48"/>
            <a:ext cx="3303518" cy="78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F81DD1-67D0-0EEB-D002-D5E207DB9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789" y="1604076"/>
            <a:ext cx="4253935" cy="4752274"/>
          </a:xfrm>
          <a:prstGeom prst="rect">
            <a:avLst/>
          </a:prstGeom>
        </p:spPr>
      </p:pic>
      <p:sp>
        <p:nvSpPr>
          <p:cNvPr id="4" name="Google Shape;149;g1259b3dab86_0_7">
            <a:extLst>
              <a:ext uri="{FF2B5EF4-FFF2-40B4-BE49-F238E27FC236}">
                <a16:creationId xmlns:a16="http://schemas.microsoft.com/office/drawing/2014/main" id="{88A45F28-B15A-4126-A2D8-A1079158A2EE}"/>
              </a:ext>
            </a:extLst>
          </p:cNvPr>
          <p:cNvSpPr txBox="1">
            <a:spLocks/>
          </p:cNvSpPr>
          <p:nvPr/>
        </p:nvSpPr>
        <p:spPr>
          <a:xfrm>
            <a:off x="925397" y="1043197"/>
            <a:ext cx="4450327" cy="56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33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</a:t>
            </a:r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3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Augmentation</a:t>
            </a:r>
          </a:p>
        </p:txBody>
      </p:sp>
      <p:sp>
        <p:nvSpPr>
          <p:cNvPr id="5" name="Google Shape;149;g1259b3dab86_0_7">
            <a:extLst>
              <a:ext uri="{FF2B5EF4-FFF2-40B4-BE49-F238E27FC236}">
                <a16:creationId xmlns:a16="http://schemas.microsoft.com/office/drawing/2014/main" id="{01F69C72-3716-DE80-E80D-2033856A98C2}"/>
              </a:ext>
            </a:extLst>
          </p:cNvPr>
          <p:cNvSpPr txBox="1">
            <a:spLocks/>
          </p:cNvSpPr>
          <p:nvPr/>
        </p:nvSpPr>
        <p:spPr>
          <a:xfrm>
            <a:off x="6464115" y="1043196"/>
            <a:ext cx="4450327" cy="56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33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</a:t>
            </a:r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3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3131C8-1059-1A1E-4910-355DB9708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115" y="1604076"/>
            <a:ext cx="4344529" cy="475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85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59b3dab86_0_7"/>
          <p:cNvSpPr txBox="1">
            <a:spLocks noGrp="1"/>
          </p:cNvSpPr>
          <p:nvPr>
            <p:ph type="title"/>
          </p:nvPr>
        </p:nvSpPr>
        <p:spPr>
          <a:xfrm>
            <a:off x="3780148" y="118658"/>
            <a:ext cx="6513922" cy="56088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 Output</a:t>
            </a:r>
            <a:endParaRPr sz="4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g1259b3dab86_0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8AB4EC6-D326-A1B1-DC69-E45BAA845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48"/>
            <a:ext cx="3303518" cy="78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BE6C52-DE48-F445-298B-90B6E580B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432" y="1065747"/>
            <a:ext cx="4734273" cy="51470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96EF49-3E9C-BD98-314C-5C3E67D26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44" y="1065747"/>
            <a:ext cx="4734273" cy="51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52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59b3dab86_0_7"/>
          <p:cNvSpPr txBox="1">
            <a:spLocks noGrp="1"/>
          </p:cNvSpPr>
          <p:nvPr>
            <p:ph type="title"/>
          </p:nvPr>
        </p:nvSpPr>
        <p:spPr>
          <a:xfrm>
            <a:off x="3780148" y="118658"/>
            <a:ext cx="6513922" cy="56088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 Output</a:t>
            </a:r>
            <a:endParaRPr sz="4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g1259b3dab86_0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8AB4EC6-D326-A1B1-DC69-E45BAA845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48"/>
            <a:ext cx="3303518" cy="78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CEE512-7C13-A9C3-AC9F-036B1CEDB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480" y="950900"/>
            <a:ext cx="4843282" cy="5292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4270DF-9E5E-A356-C728-6523144C1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752" y="950900"/>
            <a:ext cx="4818769" cy="52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2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5169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 paper Details</a:t>
            </a:r>
            <a:endParaRPr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"/>
          <p:cNvSpPr txBox="1">
            <a:spLocks noGrp="1"/>
          </p:cNvSpPr>
          <p:nvPr>
            <p:ph type="body" idx="1"/>
          </p:nvPr>
        </p:nvSpPr>
        <p:spPr>
          <a:xfrm>
            <a:off x="838200" y="1567543"/>
            <a:ext cx="10515600" cy="460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Base paper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Deep learning architecture based on segmented fundus image features for classification of diabetic retinopathy.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50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50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Year :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2021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50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50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Journal name :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Biomedical Signal Processing and Control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50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indent="-50800" algn="just">
              <a:spcBef>
                <a:spcPts val="0"/>
              </a:spcBef>
              <a:buSzPts val="2800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Base paper url: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IN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Times New Roman"/>
            </a:endParaRPr>
          </a:p>
          <a:p>
            <a:pPr marL="228600" indent="-50800" algn="just">
              <a:spcBef>
                <a:spcPts val="0"/>
              </a:spcBef>
              <a:buSzPts val="2800"/>
              <a:buNone/>
            </a:pP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Times New Roman"/>
            </a:endParaRPr>
          </a:p>
          <a:p>
            <a:pPr marL="228600" indent="-50800" algn="just">
              <a:spcBef>
                <a:spcPts val="0"/>
              </a:spcBef>
              <a:buSzPts val="2800"/>
              <a:buNone/>
            </a:pPr>
            <a:r>
              <a:rPr lang="en-IN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2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https://www.sciencedirect.com/science/article/abs/pii/S174680942100197X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0" indent="-50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1B11F68-2847-69C2-9287-06AFF054C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48"/>
            <a:ext cx="3303518" cy="78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59b3dab86_0_7"/>
          <p:cNvSpPr txBox="1">
            <a:spLocks noGrp="1"/>
          </p:cNvSpPr>
          <p:nvPr>
            <p:ph type="title"/>
          </p:nvPr>
        </p:nvSpPr>
        <p:spPr>
          <a:xfrm>
            <a:off x="3780148" y="118658"/>
            <a:ext cx="6513922" cy="56088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Validating an image</a:t>
            </a:r>
            <a:endParaRPr sz="4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g1259b3dab86_0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8AB4EC6-D326-A1B1-DC69-E45BAA845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48"/>
            <a:ext cx="3303518" cy="78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DCECFA-31F8-84BE-7BE5-51BF891EF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186" y="1013921"/>
            <a:ext cx="4732430" cy="5524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8EACAF-9802-C553-D874-611D29AC5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385" y="1021541"/>
            <a:ext cx="4732430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48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C4FB6-26BC-F909-EC9A-8E7F0FD01D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1645347-8660-015B-DC76-A820E3A82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48"/>
            <a:ext cx="3303518" cy="78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Google Shape;271;g11fdc1cc10e_1_0">
            <a:extLst>
              <a:ext uri="{FF2B5EF4-FFF2-40B4-BE49-F238E27FC236}">
                <a16:creationId xmlns:a16="http://schemas.microsoft.com/office/drawing/2014/main" id="{AEA299ED-99F7-429E-63A2-39FF8B1D1C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3689" y="1796602"/>
            <a:ext cx="10904621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The trained model attained different accuracies when trained repeatedly.</a:t>
            </a:r>
          </a:p>
          <a:p>
            <a:pPr marL="1143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The highest accuracy we got for the trained model is 98.2%.</a:t>
            </a:r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Precision is 98.2%, Specificity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is 98.4%,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Sensitivity / Recall is 97.1% , and accuracy is 98.2%.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The images are classified as abnormal which means the patient is affected with fundus.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187;p12">
            <a:extLst>
              <a:ext uri="{FF2B5EF4-FFF2-40B4-BE49-F238E27FC236}">
                <a16:creationId xmlns:a16="http://schemas.microsoft.com/office/drawing/2014/main" id="{22B4BFBB-9F91-F883-F1FC-7875792E8D8D}"/>
              </a:ext>
            </a:extLst>
          </p:cNvPr>
          <p:cNvSpPr txBox="1">
            <a:spLocks/>
          </p:cNvSpPr>
          <p:nvPr/>
        </p:nvSpPr>
        <p:spPr>
          <a:xfrm>
            <a:off x="745554" y="901474"/>
            <a:ext cx="5434263" cy="78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C00000"/>
              </a:buClr>
              <a:buSzPts val="4000"/>
            </a:pPr>
            <a:r>
              <a:rPr lang="en-US" sz="40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</a:t>
            </a:r>
            <a:endParaRPr lang="en-US" sz="4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1594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>
            <a:spLocks noGrp="1"/>
          </p:cNvSpPr>
          <p:nvPr>
            <p:ph type="title"/>
          </p:nvPr>
        </p:nvSpPr>
        <p:spPr>
          <a:xfrm>
            <a:off x="723273" y="955488"/>
            <a:ext cx="5434263" cy="78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Calibri"/>
              <a:buNone/>
            </a:pPr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</a:t>
            </a:r>
            <a:endParaRPr sz="4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12"/>
          <p:cNvSpPr txBox="1">
            <a:spLocks noGrp="1"/>
          </p:cNvSpPr>
          <p:nvPr>
            <p:ph type="body" idx="1"/>
          </p:nvPr>
        </p:nvSpPr>
        <p:spPr>
          <a:xfrm>
            <a:off x="723273" y="1880227"/>
            <a:ext cx="10515600" cy="4746960"/>
          </a:xfrm>
          <a:prstGeom prst="rect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 CNN-based Diabetic Retinopathy Detection and Classification Algorithm was proposed. In the fundus of patients with DR, blood clots/blobs, exudates, and aberrant blood vessel development can be seen. </a:t>
            </a:r>
          </a:p>
          <a:p>
            <a:pPr marL="457200" lvl="0" indent="-4064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The photos are first pre-processed, and then the branching blood veins are retrieved using segmentation process.</a:t>
            </a:r>
          </a:p>
          <a:p>
            <a:pPr marL="457200" lvl="0" indent="-4064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algn="just">
              <a:spcBef>
                <a:spcPts val="0"/>
              </a:spcBef>
              <a:buSzPts val="2800"/>
              <a:buFont typeface="Times New Roman"/>
              <a:buChar char="●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The images are classified as abnormal which means the patient is affected with fundus.</a:t>
            </a:r>
          </a:p>
          <a:p>
            <a:pPr marL="457200" lvl="0" indent="-4064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5896C96-3CD0-2E02-2733-369B9AFF1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48"/>
            <a:ext cx="3303518" cy="78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>
            <a:spLocks noGrp="1"/>
          </p:cNvSpPr>
          <p:nvPr>
            <p:ph type="title"/>
          </p:nvPr>
        </p:nvSpPr>
        <p:spPr>
          <a:xfrm>
            <a:off x="3576818" y="136525"/>
            <a:ext cx="9398391" cy="69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40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13"/>
          <p:cNvSpPr txBox="1">
            <a:spLocks noGrp="1"/>
          </p:cNvSpPr>
          <p:nvPr>
            <p:ph type="body" idx="1"/>
          </p:nvPr>
        </p:nvSpPr>
        <p:spPr>
          <a:xfrm>
            <a:off x="838199" y="1163383"/>
            <a:ext cx="10515600" cy="5110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>
                <a:latin typeface="Times New Roman"/>
                <a:cs typeface="Times New Roman"/>
              </a:rPr>
              <a:t>N.C. Santosh, Y. Radhika, Optimized maximum principal curvatures based segmentation of blood vessels from retinal images, Biomed. Res. (2019).</a:t>
            </a:r>
            <a:endParaRPr dirty="0">
              <a:latin typeface="Times New Roman"/>
              <a:cs typeface="Times New Roman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>
                <a:latin typeface="Times New Roman"/>
                <a:cs typeface="Times New Roman"/>
              </a:rPr>
              <a:t>Gehad</a:t>
            </a:r>
            <a:r>
              <a:rPr lang="en-US" dirty="0">
                <a:latin typeface="Times New Roman"/>
                <a:cs typeface="Times New Roman"/>
              </a:rPr>
              <a:t> Hassan, Nashwa El-</a:t>
            </a:r>
            <a:r>
              <a:rPr lang="en-US" dirty="0" err="1">
                <a:latin typeface="Times New Roman"/>
                <a:cs typeface="Times New Roman"/>
              </a:rPr>
              <a:t>Bendary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Aboul</a:t>
            </a:r>
            <a:r>
              <a:rPr lang="en-US" dirty="0">
                <a:latin typeface="Times New Roman"/>
                <a:cs typeface="Times New Roman"/>
              </a:rPr>
              <a:t> Ella </a:t>
            </a:r>
            <a:r>
              <a:rPr lang="en-US" dirty="0" err="1">
                <a:latin typeface="Times New Roman"/>
                <a:cs typeface="Times New Roman"/>
              </a:rPr>
              <a:t>Hassanien</a:t>
            </a:r>
            <a:r>
              <a:rPr lang="en-US" dirty="0">
                <a:latin typeface="Times New Roman"/>
                <a:cs typeface="Times New Roman"/>
              </a:rPr>
              <a:t>, Aly Fahmy, M. </a:t>
            </a:r>
            <a:r>
              <a:rPr lang="en-US" dirty="0" err="1">
                <a:latin typeface="Times New Roman"/>
                <a:cs typeface="Times New Roman"/>
              </a:rPr>
              <a:t>Shoeb</a:t>
            </a:r>
            <a:r>
              <a:rPr lang="en-US" dirty="0">
                <a:latin typeface="Times New Roman"/>
                <a:cs typeface="Times New Roman"/>
              </a:rPr>
              <a:t>, Vaclav </a:t>
            </a:r>
            <a:r>
              <a:rPr lang="en-US" dirty="0" err="1">
                <a:latin typeface="Times New Roman"/>
                <a:cs typeface="Times New Roman"/>
              </a:rPr>
              <a:t>Snasel</a:t>
            </a:r>
            <a:r>
              <a:rPr lang="en-US" dirty="0">
                <a:latin typeface="Times New Roman"/>
                <a:cs typeface="Times New Roman"/>
              </a:rPr>
              <a:t>, Retinal blood vessel segmentation approach based on mathematical morphology, Procedia </a:t>
            </a:r>
            <a:r>
              <a:rPr lang="en-US" dirty="0" err="1">
                <a:latin typeface="Times New Roman"/>
                <a:cs typeface="Times New Roman"/>
              </a:rPr>
              <a:t>Comput</a:t>
            </a:r>
            <a:r>
              <a:rPr lang="en-US" dirty="0">
                <a:latin typeface="Times New Roman"/>
                <a:cs typeface="Times New Roman"/>
              </a:rPr>
              <a:t>. Sci. 65 (2015) 612–622.</a:t>
            </a:r>
            <a:endParaRPr dirty="0">
              <a:latin typeface="Times New Roman"/>
              <a:cs typeface="Times New Roman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>
                <a:latin typeface="Times New Roman"/>
                <a:cs typeface="Times New Roman"/>
              </a:rPr>
              <a:t>K. </a:t>
            </a:r>
            <a:r>
              <a:rPr lang="en-US" dirty="0" err="1">
                <a:latin typeface="Times New Roman"/>
                <a:cs typeface="Times New Roman"/>
              </a:rPr>
              <a:t>Lyu</a:t>
            </a:r>
            <a:r>
              <a:rPr lang="en-US" dirty="0">
                <a:latin typeface="Times New Roman"/>
                <a:cs typeface="Times New Roman"/>
              </a:rPr>
              <a:t>, Y. Li, Z. Zhang, Attention-aware multi-task convolutional neural networks, IEEE Trans. Image Process. 29 (2020) 1867–1878.</a:t>
            </a:r>
            <a:endParaRPr dirty="0">
              <a:latin typeface="Times New Roman"/>
              <a:cs typeface="Times New Roman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>
                <a:latin typeface="Times New Roman"/>
                <a:cs typeface="Times New Roman"/>
              </a:rPr>
              <a:t>Thomas A. </a:t>
            </a:r>
            <a:r>
              <a:rPr lang="en-US" dirty="0" err="1">
                <a:latin typeface="Times New Roman"/>
                <a:cs typeface="Times New Roman"/>
              </a:rPr>
              <a:t>Siji</a:t>
            </a:r>
            <a:r>
              <a:rPr lang="en-US" dirty="0">
                <a:latin typeface="Times New Roman"/>
                <a:cs typeface="Times New Roman"/>
              </a:rPr>
              <a:t>, Titus </a:t>
            </a:r>
            <a:r>
              <a:rPr lang="en-US" dirty="0" err="1">
                <a:latin typeface="Times New Roman"/>
                <a:cs typeface="Times New Roman"/>
              </a:rPr>
              <a:t>Geevarghese</a:t>
            </a:r>
            <a:r>
              <a:rPr lang="en-US" dirty="0">
                <a:latin typeface="Times New Roman"/>
                <a:cs typeface="Times New Roman"/>
              </a:rPr>
              <a:t>, Design of a portable retinal imaging module with automatic abnormality detection, Biomed. Signal Process. Control 60 (2020).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212" name="Google Shape;21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04A6D6C-C86B-3274-8F7E-1DF982B02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48"/>
            <a:ext cx="3303518" cy="78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"/>
          <p:cNvSpPr txBox="1">
            <a:spLocks noGrp="1"/>
          </p:cNvSpPr>
          <p:nvPr>
            <p:ph type="title"/>
          </p:nvPr>
        </p:nvSpPr>
        <p:spPr>
          <a:xfrm>
            <a:off x="1057800" y="2549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Thank you</a:t>
            </a:r>
            <a:endParaRPr sz="40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4280520" y="2858382"/>
            <a:ext cx="3408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B0938A2-3AD0-FF5F-1BED-CA5546675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48"/>
            <a:ext cx="3303518" cy="78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40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3"/>
          <p:cNvSpPr txBox="1">
            <a:spLocks noGrp="1"/>
          </p:cNvSpPr>
          <p:nvPr>
            <p:ph type="body" idx="1"/>
          </p:nvPr>
        </p:nvSpPr>
        <p:spPr>
          <a:xfrm>
            <a:off x="695700" y="1346719"/>
            <a:ext cx="10658100" cy="3993300"/>
          </a:xfrm>
          <a:prstGeom prst="rect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Diabetic retinopathy is ophthalmological distress caused by clots, lesions, or bleeding in the light sensitive area of the retina in diabetic patients.</a:t>
            </a:r>
          </a:p>
          <a:p>
            <a:pPr marL="457200" lvl="0" indent="-4064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Blocking of vessels causes new vessel growth, which gives birth to mesh-like structures, which are caused by an increase in blood sugar. </a:t>
            </a:r>
          </a:p>
          <a:p>
            <a:pPr marL="457200" lvl="0" indent="-4064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Ophthalmologists must assess the branching retinal vasculature to provide an accurate diagnosis.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1EA6B63-5431-C9B6-2FA0-EC1C7A3EF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48"/>
            <a:ext cx="3303518" cy="78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Calibri"/>
              <a:buNone/>
            </a:pPr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Solution</a:t>
            </a:r>
            <a:endParaRPr sz="4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3"/>
          <p:cNvSpPr txBox="1">
            <a:spLocks noGrp="1"/>
          </p:cNvSpPr>
          <p:nvPr>
            <p:ph type="body" idx="1"/>
          </p:nvPr>
        </p:nvSpPr>
        <p:spPr>
          <a:xfrm>
            <a:off x="695700" y="1346719"/>
            <a:ext cx="10658100" cy="3993300"/>
          </a:xfrm>
          <a:prstGeom prst="rect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Blood clots/blobs, exudates, and abnormal growth of blood vessels can be observed in the fundus of patients suffering from Diabetic retinopathy. </a:t>
            </a:r>
          </a:p>
          <a:p>
            <a:pPr marL="457200" lvl="0" indent="-4064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algn="just">
              <a:spcBef>
                <a:spcPts val="0"/>
              </a:spcBef>
              <a:buSzPts val="2800"/>
              <a:buFont typeface="Times New Roman"/>
              <a:buChar char="●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 Diabetic retinopathy detection and classification algorithm that uses CNN.</a:t>
            </a:r>
          </a:p>
          <a:p>
            <a:pPr marL="457200" lvl="0" indent="-4064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1EA6B63-5431-C9B6-2FA0-EC1C7A3EF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48"/>
            <a:ext cx="3303518" cy="78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3430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59b3dab86_0_15"/>
          <p:cNvSpPr txBox="1">
            <a:spLocks noGrp="1"/>
          </p:cNvSpPr>
          <p:nvPr>
            <p:ph type="title"/>
          </p:nvPr>
        </p:nvSpPr>
        <p:spPr>
          <a:xfrm>
            <a:off x="3820213" y="0"/>
            <a:ext cx="5512324" cy="71913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 sz="4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g1259b3dab86_0_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aphicFrame>
        <p:nvGraphicFramePr>
          <p:cNvPr id="115" name="Google Shape;115;g1259b3dab86_0_15"/>
          <p:cNvGraphicFramePr/>
          <p:nvPr>
            <p:extLst>
              <p:ext uri="{D42A27DB-BD31-4B8C-83A1-F6EECF244321}">
                <p14:modId xmlns:p14="http://schemas.microsoft.com/office/powerpoint/2010/main" val="19141101"/>
              </p:ext>
            </p:extLst>
          </p:nvPr>
        </p:nvGraphicFramePr>
        <p:xfrm>
          <a:off x="241955" y="791851"/>
          <a:ext cx="11708090" cy="5858458"/>
        </p:xfrm>
        <a:graphic>
          <a:graphicData uri="http://schemas.openxmlformats.org/drawingml/2006/table">
            <a:tbl>
              <a:tblPr>
                <a:noFill/>
                <a:tableStyleId>{0D654D0A-0434-41A5-9B2C-C16EC58ED18F}</a:tableStyleId>
              </a:tblPr>
              <a:tblGrid>
                <a:gridCol w="1869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2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3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7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2812">
                  <a:extLst>
                    <a:ext uri="{9D8B030D-6E8A-4147-A177-3AD203B41FA5}">
                      <a16:colId xmlns:a16="http://schemas.microsoft.com/office/drawing/2014/main" val="2390338770"/>
                    </a:ext>
                  </a:extLst>
                </a:gridCol>
                <a:gridCol w="1071513">
                  <a:extLst>
                    <a:ext uri="{9D8B030D-6E8A-4147-A177-3AD203B41FA5}">
                      <a16:colId xmlns:a16="http://schemas.microsoft.com/office/drawing/2014/main" val="517060771"/>
                    </a:ext>
                  </a:extLst>
                </a:gridCol>
              </a:tblGrid>
              <a:tr h="6960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Proposed by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Work done</a:t>
                      </a: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Method used</a:t>
                      </a: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</a:t>
                      </a: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Dataset</a:t>
                      </a: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702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Dulanji</a:t>
                      </a: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et al</a:t>
                      </a: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optic disc detection</a:t>
                      </a: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Performed different morphological operations for accurate detection of exudates</a:t>
                      </a: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94.5%</a:t>
                      </a: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DIARETD1</a:t>
                      </a:r>
                      <a:endParaRPr sz="23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2019</a:t>
                      </a: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Andonova</a:t>
                      </a: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et al</a:t>
                      </a: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Classification of images using CNN with 4 convolutional layers</a:t>
                      </a: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 images are preprocessed ,transformed and normalized. For classification they are split into multiple groups (clusters)</a:t>
                      </a: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82.5%</a:t>
                      </a: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MESSIDOR</a:t>
                      </a: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2018</a:t>
                      </a: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6D16F1C5-D03B-40CC-606E-01C9114E2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48"/>
            <a:ext cx="3303518" cy="78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59b3dab86_0_22"/>
          <p:cNvSpPr txBox="1">
            <a:spLocks noGrp="1"/>
          </p:cNvSpPr>
          <p:nvPr>
            <p:ph type="title"/>
          </p:nvPr>
        </p:nvSpPr>
        <p:spPr>
          <a:xfrm>
            <a:off x="3497345" y="261109"/>
            <a:ext cx="7676168" cy="53074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 sz="4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g1259b3dab86_0_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aphicFrame>
        <p:nvGraphicFramePr>
          <p:cNvPr id="124" name="Google Shape;124;g1259b3dab86_0_22"/>
          <p:cNvGraphicFramePr/>
          <p:nvPr>
            <p:extLst>
              <p:ext uri="{D42A27DB-BD31-4B8C-83A1-F6EECF244321}">
                <p14:modId xmlns:p14="http://schemas.microsoft.com/office/powerpoint/2010/main" val="1149763399"/>
              </p:ext>
            </p:extLst>
          </p:nvPr>
        </p:nvGraphicFramePr>
        <p:xfrm>
          <a:off x="535782" y="1175307"/>
          <a:ext cx="11120436" cy="4989823"/>
        </p:xfrm>
        <a:graphic>
          <a:graphicData uri="http://schemas.openxmlformats.org/drawingml/2006/table">
            <a:tbl>
              <a:tblPr>
                <a:noFill/>
                <a:tableStyleId>{0D654D0A-0434-41A5-9B2C-C16EC58ED18F}</a:tableStyleId>
              </a:tblPr>
              <a:tblGrid>
                <a:gridCol w="1820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4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8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40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6569">
                  <a:extLst>
                    <a:ext uri="{9D8B030D-6E8A-4147-A177-3AD203B41FA5}">
                      <a16:colId xmlns:a16="http://schemas.microsoft.com/office/drawing/2014/main" val="3865653303"/>
                    </a:ext>
                  </a:extLst>
                </a:gridCol>
                <a:gridCol w="975649">
                  <a:extLst>
                    <a:ext uri="{9D8B030D-6E8A-4147-A177-3AD203B41FA5}">
                      <a16:colId xmlns:a16="http://schemas.microsoft.com/office/drawing/2014/main" val="718294699"/>
                    </a:ext>
                  </a:extLst>
                </a:gridCol>
              </a:tblGrid>
              <a:tr h="984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Proposed by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Work done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Method used</a:t>
                      </a:r>
                      <a:endParaRPr sz="2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</a:t>
                      </a: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Dataset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53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Avula</a:t>
                      </a: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et al</a:t>
                      </a: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detect exudates in retinal images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Deep learning model , generated an image with hard exudates by predicting the class of each pixel</a:t>
                      </a: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98.29%</a:t>
                      </a: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IDRiD</a:t>
                      </a:r>
                      <a:endParaRPr lang="en-US"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(Indian Diabetic Retinopathy image Dataset)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2018</a:t>
                      </a: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01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Hemanth et al</a:t>
                      </a: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Validation of fundus images using CNN</a:t>
                      </a: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 processing with histogram equalization and classification using CNN</a:t>
                      </a: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94%</a:t>
                      </a: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IDRiD</a:t>
                      </a:r>
                      <a:endParaRPr lang="en-US"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(Indian Diabetic Retinopathy image Dataset)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2019</a:t>
                      </a:r>
                      <a:endParaRPr sz="2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F2465EF3-E2C0-2FB8-F6F7-53E053ABF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48"/>
            <a:ext cx="3303518" cy="78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5725d4beb_0_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sz="4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g125725d4beb_0_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FECF98-1E5A-31C9-CA16-37FEE9930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48"/>
            <a:ext cx="3303518" cy="78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ogle Shape;198;p26">
            <a:extLst>
              <a:ext uri="{FF2B5EF4-FFF2-40B4-BE49-F238E27FC236}">
                <a16:creationId xmlns:a16="http://schemas.microsoft.com/office/drawing/2014/main" id="{817F2F48-5488-BA0A-4B83-179BDCD9E4C7}"/>
              </a:ext>
            </a:extLst>
          </p:cNvPr>
          <p:cNvSpPr txBox="1">
            <a:spLocks/>
          </p:cNvSpPr>
          <p:nvPr/>
        </p:nvSpPr>
        <p:spPr>
          <a:xfrm>
            <a:off x="1461535" y="1690825"/>
            <a:ext cx="9624387" cy="200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1" algn="just">
              <a:spcBef>
                <a:spcPts val="0"/>
              </a:spcBef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Extract the Blood Vessels from fundus scan images</a:t>
            </a:r>
          </a:p>
          <a:p>
            <a:pPr marL="571500" lvl="1" indent="0" algn="just">
              <a:spcBef>
                <a:spcPts val="0"/>
              </a:spcBef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algn="just">
              <a:spcBef>
                <a:spcPts val="0"/>
              </a:spcBef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Classifying them into normal and abnormal classes</a:t>
            </a:r>
          </a:p>
          <a:p>
            <a:pPr lvl="1" algn="just">
              <a:spcBef>
                <a:spcPts val="0"/>
              </a:spcBef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algn="just">
              <a:spcBef>
                <a:spcPts val="0"/>
              </a:spcBef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28700" lvl="1" indent="-457200" algn="just">
              <a:spcBef>
                <a:spcPts val="0"/>
              </a:spcBef>
              <a:buFont typeface="+mj-lt"/>
              <a:buAutoNum type="arabicPeriod"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28700" lvl="1" indent="-457200" algn="just">
              <a:spcBef>
                <a:spcPts val="0"/>
              </a:spcBef>
              <a:buFont typeface="+mj-lt"/>
              <a:buAutoNum type="arabicPeriod"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28700" lvl="1" indent="-457200" algn="just">
              <a:spcBef>
                <a:spcPts val="0"/>
              </a:spcBef>
              <a:buFont typeface="+mj-lt"/>
              <a:buAutoNum type="arabicPeriod"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1500" lvl="1" indent="0" algn="just">
              <a:spcBef>
                <a:spcPts val="0"/>
              </a:spcBef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1500" lvl="1" indent="0" algn="just">
              <a:spcBef>
                <a:spcPts val="0"/>
              </a:spcBef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indent="0" algn="just">
              <a:spcBef>
                <a:spcPts val="0"/>
              </a:spcBef>
              <a:buFont typeface="Arial"/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indent="0" algn="just">
              <a:spcBef>
                <a:spcPts val="0"/>
              </a:spcBef>
              <a:buFont typeface="Arial"/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spcBef>
                <a:spcPts val="0"/>
              </a:spcBef>
              <a:buFont typeface="Times New Roman"/>
              <a:buChar char="●"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59b3dab86_0_7"/>
          <p:cNvSpPr txBox="1">
            <a:spLocks noGrp="1"/>
          </p:cNvSpPr>
          <p:nvPr>
            <p:ph type="title"/>
          </p:nvPr>
        </p:nvSpPr>
        <p:spPr>
          <a:xfrm>
            <a:off x="3780148" y="118658"/>
            <a:ext cx="4198855" cy="56088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Flow</a:t>
            </a:r>
            <a:endParaRPr sz="40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g1259b3dab86_0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31213-1516-2A9C-7611-2D0533EDE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95" y="1221214"/>
            <a:ext cx="10036410" cy="502201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8AB4EC6-D326-A1B1-DC69-E45BAA845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48"/>
            <a:ext cx="3303518" cy="78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"/>
          <p:cNvSpPr txBox="1">
            <a:spLocks noGrp="1"/>
          </p:cNvSpPr>
          <p:nvPr>
            <p:ph type="title"/>
          </p:nvPr>
        </p:nvSpPr>
        <p:spPr>
          <a:xfrm>
            <a:off x="734506" y="1041490"/>
            <a:ext cx="105156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Calibri"/>
              <a:buNone/>
            </a:pPr>
            <a:r>
              <a:rPr lang="en-US" sz="40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r>
              <a:rPr lang="en-US" sz="4000" b="1" dirty="0">
                <a:solidFill>
                  <a:srgbClr val="C00000"/>
                </a:solidFill>
              </a:rPr>
              <a:t> </a:t>
            </a:r>
            <a:endParaRPr sz="4000" b="1" dirty="0">
              <a:solidFill>
                <a:srgbClr val="C00000"/>
              </a:solidFill>
            </a:endParaRPr>
          </a:p>
        </p:txBody>
      </p:sp>
      <p:sp>
        <p:nvSpPr>
          <p:cNvPr id="158" name="Google Shape;15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59" name="Google Shape;159;p7"/>
          <p:cNvSpPr txBox="1">
            <a:spLocks noGrp="1"/>
          </p:cNvSpPr>
          <p:nvPr>
            <p:ph type="body" idx="1"/>
          </p:nvPr>
        </p:nvSpPr>
        <p:spPr>
          <a:xfrm>
            <a:off x="838200" y="2394963"/>
            <a:ext cx="10515600" cy="3336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We employ the DIARETDB1 (standard Diabetic Retinopathy Dataset) and a dataset provided by a medical institution, which includes fundus images of both damaged and normal retinas, to evaluate the proposed algorithm's performance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Data set URL :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https://www.it.lut.fi/project/imageret/diaretdb1/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0D1982A-62F3-2F25-9799-6C473617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48"/>
            <a:ext cx="3303518" cy="78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922</Words>
  <Application>Microsoft Office PowerPoint</Application>
  <PresentationFormat>Widescreen</PresentationFormat>
  <Paragraphs>195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Times New Roman</vt:lpstr>
      <vt:lpstr>Office Theme</vt:lpstr>
      <vt:lpstr>Deep learning architecture for classifying diabetic retinopathy based on segmented fundus image features </vt:lpstr>
      <vt:lpstr>Base paper Details</vt:lpstr>
      <vt:lpstr>Problem Statement</vt:lpstr>
      <vt:lpstr>Proposed Solution</vt:lpstr>
      <vt:lpstr>Literature Survey</vt:lpstr>
      <vt:lpstr>Literature Survey</vt:lpstr>
      <vt:lpstr>Objectives</vt:lpstr>
      <vt:lpstr>Work Flow</vt:lpstr>
      <vt:lpstr>Dataset </vt:lpstr>
      <vt:lpstr>Work Carried Out</vt:lpstr>
      <vt:lpstr>Work Carried Out</vt:lpstr>
      <vt:lpstr>Augmentation Sample Output</vt:lpstr>
      <vt:lpstr>Work Carried Out</vt:lpstr>
      <vt:lpstr>Preprocessing Sample Output</vt:lpstr>
      <vt:lpstr>Work Carried Out</vt:lpstr>
      <vt:lpstr>Segmentation Sample Output</vt:lpstr>
      <vt:lpstr>Classification Output</vt:lpstr>
      <vt:lpstr>Classification Output</vt:lpstr>
      <vt:lpstr>Classification Output</vt:lpstr>
      <vt:lpstr>Validating an image</vt:lpstr>
      <vt:lpstr>PowerPoint Presentation</vt:lpstr>
      <vt:lpstr>Conclusion </vt:lpstr>
      <vt:lpstr>References</vt:lpstr>
      <vt:lpstr>            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architecture based on segmented fundus image features for classification   of   diabetic   retinopathy </dc:title>
  <dc:creator>Harish Pallamala</dc:creator>
  <cp:lastModifiedBy>Harish Pallamala</cp:lastModifiedBy>
  <cp:revision>54</cp:revision>
  <dcterms:modified xsi:type="dcterms:W3CDTF">2023-05-15T01:09:15Z</dcterms:modified>
</cp:coreProperties>
</file>